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58" r:id="rId4"/>
    <p:sldId id="259" r:id="rId5"/>
    <p:sldId id="260" r:id="rId6"/>
    <p:sldId id="257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itter" pitchFamily="2" charset="77"/>
      <p:regular r:id="rId13"/>
      <p:bold r:id="rId14"/>
      <p:italic r:id="rId15"/>
      <p:boldItalic r:id="rId16"/>
    </p:embeddedFont>
    <p:embeddedFont>
      <p:font typeface="Outfit Bold" pitchFamily="2" charset="0"/>
      <p:bold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54746-E26D-F34C-9545-E985BFF09F2E}" v="43" dt="2026-02-03T22:42:50.8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67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6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28B97072-D70E-5B72-B526-89E13DF3E879}"/>
    <pc:docChg chg="modSld">
      <pc:chgData name="Lukas Wallrich (Staff)" userId="74c9ee81-4c0d-413a-a571-5c8398ac27a1" providerId="ADAL" clId="{28B97072-D70E-5B72-B526-89E13DF3E879}" dt="2026-02-03T23:23:27.701" v="51" actId="20577"/>
      <pc:docMkLst>
        <pc:docMk/>
      </pc:docMkLst>
      <pc:sldChg chg="modSp mod">
        <pc:chgData name="Lukas Wallrich (Staff)" userId="74c9ee81-4c0d-413a-a571-5c8398ac27a1" providerId="ADAL" clId="{28B97072-D70E-5B72-B526-89E13DF3E879}" dt="2026-02-03T23:23:27.701" v="51" actId="20577"/>
        <pc:sldMkLst>
          <pc:docMk/>
          <pc:sldMk cId="0" sldId="256"/>
        </pc:sldMkLst>
        <pc:spChg chg="mod">
          <ac:chgData name="Lukas Wallrich (Staff)" userId="74c9ee81-4c0d-413a-a571-5c8398ac27a1" providerId="ADAL" clId="{28B97072-D70E-5B72-B526-89E13DF3E879}" dt="2026-02-03T23:23:27.701" v="51" actId="20577"/>
          <ac:spMkLst>
            <pc:docMk/>
            <pc:sldMk cId="0" sldId="25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85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i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Providers</a:t>
            </a: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 of Solutions: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Between Innovation and Legitimation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693590"/>
            <a:ext cx="2134672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9FA5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98" y="282360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2769195"/>
            <a:ext cx="15750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NEXT RECORDING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3336131"/>
            <a:ext cx="60377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Designing for Adoption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417492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 the end, your value comes through implementation (especially in legitimation mode). So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designing for adoption is at the core of what you're delivering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36168" y="3236952"/>
            <a:ext cx="6571417" cy="2100739"/>
          </a:xfrm>
          <a:prstGeom prst="roundRect">
            <a:avLst>
              <a:gd name="adj" fmla="val 162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62982" y="3463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Reflection Prompt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2982" y="4044910"/>
            <a:ext cx="61177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Think about a time someone told you something you already knew. Did it change anything? What would have made it more likely to lead to action?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5928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3021"/>
            <a:ext cx="103808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Rhetoric Game (Berglund and Werr)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730579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"Consultants simultaneously deploy two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incompatible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rhetorics […] seamlessly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blending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whichever is needed in the moment."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75428"/>
            <a:ext cx="30480" cy="1236107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3966686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63310" y="3966686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1142524" y="4223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Expert Rhetoric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471439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"We bring rigorous methodology and superior knowledge. Trust our expertise."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966686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398067" y="3966686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777282" y="4223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Creative Rhetoric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777282" y="4714399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"We're flexible practitioners who adapt to your unique situation. We'll craft something bespoke."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6207800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544270"/>
            <a:ext cx="283488" cy="226814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530906" y="649128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represents a genuine tension in consulting. Be clear on what the client wants </a:t>
            </a:r>
            <a:r>
              <a:rPr lang="en-US" sz="1750" i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and what you do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6346508" cy="495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Innovation vs Legitimation (Sturdy)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748" y="1340644"/>
            <a:ext cx="9130903" cy="503562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075" y="6501051"/>
            <a:ext cx="6466642" cy="1108234"/>
          </a:xfrm>
          <a:prstGeom prst="roundRect">
            <a:avLst>
              <a:gd name="adj" fmla="val 2147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4527" y="6682502"/>
            <a:ext cx="198286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Innovation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74527" y="6996827"/>
            <a:ext cx="6103739" cy="431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Bringing ideas the client couldn't generate internally. </a:t>
            </a:r>
            <a:endParaRPr lang="en-US" sz="120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recommendation itself is valuable.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7370564" y="6501051"/>
            <a:ext cx="6466761" cy="1108234"/>
          </a:xfrm>
          <a:prstGeom prst="roundRect">
            <a:avLst>
              <a:gd name="adj" fmla="val 2147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552015" y="6682502"/>
            <a:ext cx="198286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Legitimation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52015" y="6996827"/>
            <a:ext cx="6103858" cy="431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Providing external validation for existing beliefs. </a:t>
            </a:r>
            <a:endParaRPr lang="en-US" sz="1200" dirty="0"/>
          </a:p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Enabling action through credibility and analysis.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1214"/>
            <a:ext cx="64272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Designing for Innovation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45306"/>
            <a:ext cx="8284131" cy="43878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40748" y="5581263"/>
            <a:ext cx="2048251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Anticipate Scepticism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795095" y="5910121"/>
            <a:ext cx="2193904" cy="40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Ensure solution clearly addresses felt pain points.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139655" y="2753539"/>
            <a:ext cx="2048251" cy="25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Build from Principles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94001" y="3082397"/>
            <a:ext cx="2193904" cy="614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Construct from first principles &amp; external insights.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909803" y="2958364"/>
            <a:ext cx="2048250" cy="25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Create Experiences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5909803" y="3287222"/>
            <a:ext cx="2193905" cy="40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Design tangible trials to demonstrate value.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683587" y="5581405"/>
            <a:ext cx="2048251" cy="25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Find Champions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683587" y="5910263"/>
            <a:ext cx="2193904" cy="40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Engage internal advocates to drive adoption.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9638943" y="3431500"/>
            <a:ext cx="4205168" cy="2415421"/>
          </a:xfrm>
          <a:prstGeom prst="roundRect">
            <a:avLst>
              <a:gd name="adj" fmla="val 1409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757" y="3767971"/>
            <a:ext cx="283488" cy="22681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376059" y="3714988"/>
            <a:ext cx="324123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Beware of arrogance here — even if the clients needs your expertise, they still know many valuable things. Consider strengths (positive deviance).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7726"/>
            <a:ext cx="6968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Designing for Legitimation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61818"/>
            <a:ext cx="8284131" cy="43878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40748" y="5297775"/>
            <a:ext cx="2048251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Understand Beliefs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795095" y="5626633"/>
            <a:ext cx="2193904" cy="40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Map client assumptions and underlying reasons.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139655" y="2674876"/>
            <a:ext cx="2048251" cy="25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Identify Stakeholders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94001" y="3003734"/>
            <a:ext cx="2193904" cy="40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List decision-makers and influence pathways.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909803" y="2674876"/>
            <a:ext cx="2048250" cy="25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Provide Evidence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5909803" y="3003734"/>
            <a:ext cx="2193905" cy="40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Deliver rigorous data and external credibility.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683587" y="5297918"/>
            <a:ext cx="2048251" cy="25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Empower Advocates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683587" y="5626776"/>
            <a:ext cx="2193904" cy="40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Equip internal champions with clear assets.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93790" y="6804779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38943" y="2161818"/>
            <a:ext cx="4205168" cy="2415421"/>
          </a:xfrm>
          <a:prstGeom prst="roundRect">
            <a:avLst>
              <a:gd name="adj" fmla="val 1409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757" y="2498288"/>
            <a:ext cx="283488" cy="22681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0376059" y="2445306"/>
            <a:ext cx="324123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risk: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Becoming a rubber stamp. Good consultants validate what's genuinely valid &amp; don't manufacture support for bad ideas.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38943" y="4832390"/>
            <a:ext cx="4205168" cy="2052518"/>
          </a:xfrm>
          <a:prstGeom prst="roundRect">
            <a:avLst>
              <a:gd name="adj" fmla="val 1658"/>
            </a:avLst>
          </a:prstGeom>
          <a:solidFill>
            <a:srgbClr val="02234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757" y="5168860"/>
            <a:ext cx="283488" cy="226814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0376059" y="5115878"/>
            <a:ext cx="324123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Legitimation done well strengthens good decisions. 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Legitimation done poorly enables bad ones.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75040"/>
            <a:ext cx="1869758" cy="426244"/>
          </a:xfrm>
          <a:prstGeom prst="roundRect">
            <a:avLst>
              <a:gd name="adj" fmla="val 6386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29878" y="1343025"/>
            <a:ext cx="159758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GROUNDHOG DAY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92010"/>
            <a:ext cx="7367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Three Pathways to Solutions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840950"/>
            <a:ext cx="4196358" cy="2894648"/>
          </a:xfrm>
          <a:prstGeom prst="roundRect">
            <a:avLst>
              <a:gd name="adj" fmla="val 117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0604" y="3067764"/>
            <a:ext cx="3029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Problem Seeks Solution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355818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Client has a problem, consultant diagnoses it, recommendation follows logically.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478297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textbook version, but less common than we pretend.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840950"/>
            <a:ext cx="4196358" cy="2894648"/>
          </a:xfrm>
          <a:prstGeom prst="roundRect">
            <a:avLst>
              <a:gd name="adj" fmla="val 117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443776" y="3067764"/>
            <a:ext cx="3029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Solution Seeks Problem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43776" y="355818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Consultancy has a preferred methodology and frames client struggles to fit it. 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443776" y="478297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Common, but requires honesty about what you're doing.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840950"/>
            <a:ext cx="4196358" cy="2894648"/>
          </a:xfrm>
          <a:prstGeom prst="roundRect">
            <a:avLst>
              <a:gd name="adj" fmla="val 117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866948" y="3067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Co-production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66948" y="355818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Solution emerges from interaction between consultant and client. 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66948" y="442007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Consultant-recommendations adapted "like recipes from cookbooks".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990749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327219"/>
            <a:ext cx="283488" cy="226814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530906" y="6274237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Co-production is common — and the most likely path to success (Sturdy).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4626"/>
            <a:ext cx="739187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Solution-Seeks-Problem Trap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1795105"/>
            <a:ext cx="7556421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Psychometrician tend to see The </a:t>
            </a:r>
            <a:r>
              <a:rPr lang="en-US" sz="16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Myers-Briggs Type Indicator</a:t>
            </a: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as "little more than an elaborate Chinese fortune cookie" (Robert Hogan)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2724507"/>
            <a:ext cx="215384" cy="215384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93790" y="3033236"/>
            <a:ext cx="3675817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793790" y="32018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Why does it persist?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93790" y="3661172"/>
            <a:ext cx="3675817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Easy to administer, clients enjoy it, creates memorable team bonding moments. 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93790" y="4792266"/>
            <a:ext cx="3675817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Emotional resonance matters more than scientific validity.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4275" y="2724507"/>
            <a:ext cx="215384" cy="215384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4674275" y="3033236"/>
            <a:ext cx="3675936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7"/>
          <p:cNvSpPr/>
          <p:nvPr/>
        </p:nvSpPr>
        <p:spPr>
          <a:xfrm>
            <a:off x="4674275" y="32018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Is there a pattern?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4674275" y="3661172"/>
            <a:ext cx="3675936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Every consultancy has methodologies they're skilled at and eager to apply. 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4674275" y="4792266"/>
            <a:ext cx="3675936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Avoid</a:t>
            </a: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seeing every client problem through the lens of your favourite solution.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793790" y="6192441"/>
            <a:ext cx="7556421" cy="1222534"/>
          </a:xfrm>
          <a:prstGeom prst="roundRect">
            <a:avLst>
              <a:gd name="adj" fmla="val 2644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174" y="6509385"/>
            <a:ext cx="269319" cy="21538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493877" y="6450925"/>
            <a:ext cx="6640949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Check yourself:</a:t>
            </a:r>
            <a:r>
              <a:rPr lang="en-US" sz="16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Are you recommending this because it fits the problem, or </a:t>
            </a:r>
            <a:r>
              <a:rPr lang="en-US" sz="1650" i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just </a:t>
            </a:r>
            <a:r>
              <a:rPr lang="en-US" sz="16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because it's what you know how to deliver? 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618"/>
            <a:ext cx="9150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Quality Criteria for Solution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03822" y="22592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Three dimensions matter — and the weakest link can break the chain.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04078"/>
            <a:ext cx="4196358" cy="3801904"/>
          </a:xfrm>
          <a:prstGeom prst="roundRect">
            <a:avLst>
              <a:gd name="adj" fmla="val 89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020604" y="333089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517940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2381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Evidence Quality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728567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Is your recommendation grounded in solid evidence? Have you triangulated across sources? Are you distinguishing facts from assumptions?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104078"/>
            <a:ext cx="4196358" cy="3801904"/>
          </a:xfrm>
          <a:prstGeom prst="roundRect">
            <a:avLst>
              <a:gd name="adj" fmla="val 89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443776" y="333089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517940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2381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Problem Fit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4728567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Does your solution address the real problem—not just the presenting problem? Sometimes structural issues are relationship problems; skills gaps are motivation gaps.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104078"/>
            <a:ext cx="4196358" cy="3801904"/>
          </a:xfrm>
          <a:prstGeom prst="roundRect">
            <a:avLst>
              <a:gd name="adj" fmla="val 89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866948" y="333089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517940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4238149"/>
            <a:ext cx="29718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Stakeholder Readiness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472856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Have you designed for the people who need to act? Will they be willing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and 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able to play their part?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9866948" y="595336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Only an implemented solution is a good solution.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3905"/>
            <a:ext cx="718494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Giving Up the Hero Narrative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46659"/>
            <a:ext cx="130428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Quite seductive: you're the outsider who sees what insiders miss, arrives with superior tools, saves the struggling organisation.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2413040"/>
            <a:ext cx="130428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BUT: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93790" y="3302556"/>
            <a:ext cx="4211122" cy="2252186"/>
          </a:xfrm>
          <a:prstGeom prst="roundRect">
            <a:avLst>
              <a:gd name="adj" fmla="val 6496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93790" y="3272076"/>
            <a:ext cx="4211122" cy="121920"/>
          </a:xfrm>
          <a:prstGeom prst="roundRect">
            <a:avLst>
              <a:gd name="adj" fmla="val 26512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2576096" y="2979420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0049" y="3173254"/>
            <a:ext cx="258485" cy="25848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39654" y="384119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Breeds Arrogance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39654" y="4300538"/>
            <a:ext cx="3719393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Blinds you to what clients know and understand about their own organisation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5209580" y="3302556"/>
            <a:ext cx="4211122" cy="2252186"/>
          </a:xfrm>
          <a:prstGeom prst="roundRect">
            <a:avLst>
              <a:gd name="adj" fmla="val 6496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209580" y="3272076"/>
            <a:ext cx="4211122" cy="121920"/>
          </a:xfrm>
          <a:prstGeom prst="roundRect">
            <a:avLst>
              <a:gd name="adj" fmla="val 26512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991886" y="2979420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5839" y="3173254"/>
            <a:ext cx="258485" cy="25848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455444" y="384119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Creates Dependency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5455444" y="4300538"/>
            <a:ext cx="3719393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Builds reliance on external expertise rather than internal capability</a:t>
            </a:r>
            <a:endParaRPr lang="en-US" sz="1650" dirty="0"/>
          </a:p>
        </p:txBody>
      </p:sp>
      <p:sp>
        <p:nvSpPr>
          <p:cNvPr id="17" name="Shape 13"/>
          <p:cNvSpPr/>
          <p:nvPr/>
        </p:nvSpPr>
        <p:spPr>
          <a:xfrm>
            <a:off x="9625370" y="3302556"/>
            <a:ext cx="4211122" cy="2252186"/>
          </a:xfrm>
          <a:prstGeom prst="roundRect">
            <a:avLst>
              <a:gd name="adj" fmla="val 6496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9625370" y="3272076"/>
            <a:ext cx="4211122" cy="121920"/>
          </a:xfrm>
          <a:prstGeom prst="roundRect">
            <a:avLst>
              <a:gd name="adj" fmla="val 26512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11407676" y="2979420"/>
            <a:ext cx="646390" cy="646390"/>
          </a:xfrm>
          <a:prstGeom prst="roundRect">
            <a:avLst>
              <a:gd name="adj" fmla="val 141463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1629" y="3173254"/>
            <a:ext cx="258485" cy="25848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871234" y="384119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Invites Blame</a:t>
            </a:r>
            <a:endParaRPr lang="en-US" sz="2100" dirty="0"/>
          </a:p>
        </p:txBody>
      </p:sp>
      <p:sp>
        <p:nvSpPr>
          <p:cNvPr id="22" name="Text 17"/>
          <p:cNvSpPr/>
          <p:nvPr/>
        </p:nvSpPr>
        <p:spPr>
          <a:xfrm>
            <a:off x="9871234" y="4300538"/>
            <a:ext cx="3719393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Sets you up for failure when things go wrong …. you took the position as having all the answers</a:t>
            </a:r>
            <a:endParaRPr lang="en-US" sz="1650" dirty="0"/>
          </a:p>
        </p:txBody>
      </p:sp>
      <p:sp>
        <p:nvSpPr>
          <p:cNvPr id="23" name="Text 18"/>
          <p:cNvSpPr/>
          <p:nvPr/>
        </p:nvSpPr>
        <p:spPr>
          <a:xfrm>
            <a:off x="793790" y="5785009"/>
            <a:ext cx="13042821" cy="1680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Process consultation (Schein's approach) —takes the opposite view. </a:t>
            </a:r>
            <a:endParaRPr lang="en-US" sz="16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client owns the problem and the solution. </a:t>
            </a:r>
            <a:endParaRPr lang="en-US" sz="16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Your job is to help them see more clearly, not to rescue them. </a:t>
            </a:r>
            <a:endParaRPr lang="en-US" sz="16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And it helps: Solutions designed collaboratively get implemented; solutions imposed heroically get resisted.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766</Words>
  <Application>Microsoft Macintosh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Outfit Bold</vt:lpstr>
      <vt:lpstr>Bitter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Lukas Wallrich</cp:lastModifiedBy>
  <cp:revision>1</cp:revision>
  <dcterms:created xsi:type="dcterms:W3CDTF">2026-02-03T22:33:11Z</dcterms:created>
  <dcterms:modified xsi:type="dcterms:W3CDTF">2026-02-03T23:23:31Z</dcterms:modified>
</cp:coreProperties>
</file>